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2" r:id="rId4"/>
    <p:sldId id="259" r:id="rId5"/>
    <p:sldId id="267" r:id="rId6"/>
    <p:sldId id="260" r:id="rId7"/>
    <p:sldId id="268" r:id="rId8"/>
    <p:sldId id="261" r:id="rId9"/>
    <p:sldId id="263" r:id="rId10"/>
    <p:sldId id="269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1756" autoAdjust="0"/>
  </p:normalViewPr>
  <p:slideViewPr>
    <p:cSldViewPr snapToGrid="0">
      <p:cViewPr varScale="1">
        <p:scale>
          <a:sx n="72" d="100"/>
          <a:sy n="72" d="100"/>
        </p:scale>
        <p:origin x="-120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2B08E-CD5D-4493-8EE7-70A0BAF973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DF64F-AC19-4F6F-B015-C8F4789D3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8327" y="2358887"/>
            <a:ext cx="9547412" cy="257092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C00000"/>
                </a:solidFill>
              </a:rPr>
              <a:t>বাংলা</a:t>
            </a:r>
            <a:r>
              <a:rPr lang="en-US" sz="8000" dirty="0" smtClean="0">
                <a:solidFill>
                  <a:srgbClr val="C00000"/>
                </a:solidFill>
              </a:rPr>
              <a:t> </a:t>
            </a:r>
            <a:r>
              <a:rPr lang="en-US" sz="8000" dirty="0" err="1" smtClean="0">
                <a:solidFill>
                  <a:srgbClr val="C00000"/>
                </a:solidFill>
              </a:rPr>
              <a:t>ক্লা</a:t>
            </a:r>
            <a:r>
              <a:rPr lang="bn-IN" sz="8000" dirty="0" smtClean="0">
                <a:solidFill>
                  <a:srgbClr val="C00000"/>
                </a:solidFill>
              </a:rPr>
              <a:t>সে</a:t>
            </a:r>
            <a:r>
              <a:rPr lang="en-US" sz="8000" dirty="0" smtClean="0">
                <a:solidFill>
                  <a:srgbClr val="C00000"/>
                </a:solidFill>
              </a:rPr>
              <a:t> </a:t>
            </a:r>
            <a:r>
              <a:rPr lang="en-US" sz="8000" dirty="0" err="1" smtClean="0">
                <a:solidFill>
                  <a:srgbClr val="C00000"/>
                </a:solidFill>
              </a:rPr>
              <a:t>সবাইকে</a:t>
            </a:r>
            <a:r>
              <a:rPr lang="en-US" sz="8000" dirty="0" smtClean="0">
                <a:solidFill>
                  <a:srgbClr val="C00000"/>
                </a:solidFill>
              </a:rPr>
              <a:t> </a:t>
            </a:r>
            <a:r>
              <a:rPr lang="en-US" sz="8000" dirty="0" err="1" smtClean="0">
                <a:solidFill>
                  <a:srgbClr val="C00000"/>
                </a:solidFill>
              </a:rPr>
              <a:t>স্বাগত</a:t>
            </a:r>
            <a:r>
              <a:rPr lang="en-US" sz="8000" dirty="0" smtClean="0">
                <a:solidFill>
                  <a:srgbClr val="C00000"/>
                </a:solidFill>
              </a:rPr>
              <a:t> </a:t>
            </a:r>
            <a:r>
              <a:rPr lang="en-US" sz="8000" dirty="0" err="1" smtClean="0">
                <a:solidFill>
                  <a:srgbClr val="C00000"/>
                </a:solidFill>
              </a:rPr>
              <a:t>জানাই</a:t>
            </a:r>
            <a:r>
              <a:rPr lang="bn-IN" sz="8000" dirty="0" smtClean="0">
                <a:solidFill>
                  <a:srgbClr val="C00000"/>
                </a:solidFill>
              </a:rPr>
              <a:t> </a:t>
            </a:r>
            <a:endParaRPr lang="en-US" sz="8000" dirty="0">
              <a:solidFill>
                <a:srgbClr val="C00000"/>
              </a:solidFill>
            </a:endParaRPr>
          </a:p>
        </p:txBody>
      </p:sp>
      <p:pic>
        <p:nvPicPr>
          <p:cNvPr id="3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27464"/>
            <a:ext cx="12192000" cy="14265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374679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07206"/>
            <a:ext cx="10972800" cy="1143000"/>
          </a:xfrm>
        </p:spPr>
        <p:txBody>
          <a:bodyPr/>
          <a:lstStyle/>
          <a:p>
            <a:pPr algn="ctr"/>
            <a:r>
              <a:rPr lang="bn-IN" dirty="0" smtClean="0"/>
              <a:t>‘লালসালু’ একটি সামাজিক উপন্যাস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6835" y="352698"/>
            <a:ext cx="10816047" cy="5982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bn-IN" sz="2800" b="1" dirty="0" smtClean="0"/>
          </a:p>
          <a:p>
            <a:pPr marL="514350" indent="-514350" algn="ctr"/>
            <a:r>
              <a:rPr lang="bn-IN" sz="4000" b="1" u="sng" dirty="0" smtClean="0">
                <a:solidFill>
                  <a:srgbClr val="FF0000"/>
                </a:solidFill>
              </a:rPr>
              <a:t>মূল্যায়ন</a:t>
            </a:r>
          </a:p>
          <a:p>
            <a:pPr marL="514350" indent="-514350"/>
            <a:endParaRPr lang="bn-IN" sz="2800" b="1" dirty="0" smtClean="0"/>
          </a:p>
          <a:p>
            <a:pPr marL="514350" indent="-514350"/>
            <a:r>
              <a:rPr lang="bn-IN" sz="2800" b="1" dirty="0" smtClean="0">
                <a:solidFill>
                  <a:srgbClr val="FFFF00"/>
                </a:solidFill>
              </a:rPr>
              <a:t>১)বাংলা সাহিত্যে প্রথম উপন্যাসের নাম কী?</a:t>
            </a:r>
          </a:p>
          <a:p>
            <a:pPr marL="514350" indent="-514350"/>
            <a:endParaRPr lang="bn-IN" sz="2800" b="1" dirty="0" smtClean="0"/>
          </a:p>
          <a:p>
            <a:pPr marL="514350" indent="-514350"/>
            <a:r>
              <a:rPr lang="en-US" sz="2800" b="1" dirty="0" smtClean="0"/>
              <a:t>২)</a:t>
            </a:r>
            <a:r>
              <a:rPr lang="en-US" sz="2800" b="1" dirty="0" err="1" smtClean="0"/>
              <a:t>সৈয়দ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ওয়ালীউল্লাহার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পিতৃনিবাস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কোথায়</a:t>
            </a:r>
            <a:r>
              <a:rPr lang="en-US" sz="2800" b="1" dirty="0" smtClean="0"/>
              <a:t>?</a:t>
            </a:r>
            <a:endParaRPr lang="bn-IN" sz="2800" b="1" dirty="0" smtClean="0"/>
          </a:p>
          <a:p>
            <a:pPr marL="514350" indent="-514350"/>
            <a:r>
              <a:rPr lang="en-US" sz="2800" b="1" u="sng" dirty="0" smtClean="0">
                <a:solidFill>
                  <a:srgbClr val="FFFF00"/>
                </a:solidFill>
              </a:rPr>
              <a:t> </a:t>
            </a:r>
          </a:p>
          <a:p>
            <a:pPr marL="514350" indent="-514350"/>
            <a:r>
              <a:rPr lang="en-US" sz="2800" b="1" dirty="0" smtClean="0">
                <a:solidFill>
                  <a:srgbClr val="FFFF00"/>
                </a:solidFill>
              </a:rPr>
              <a:t>৩)</a:t>
            </a:r>
            <a:r>
              <a:rPr lang="en-US" sz="2800" b="1" dirty="0" err="1" smtClean="0">
                <a:solidFill>
                  <a:srgbClr val="FFFF00"/>
                </a:solidFill>
              </a:rPr>
              <a:t>সৈয়দ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ওয়ালীউল্লাহ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কোন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পেশা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দিয়ে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কর্মজীবন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শুরু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করেন</a:t>
            </a:r>
            <a:r>
              <a:rPr lang="en-US" sz="2800" b="1" dirty="0" smtClean="0">
                <a:solidFill>
                  <a:srgbClr val="FFFF00"/>
                </a:solidFill>
              </a:rPr>
              <a:t>?</a:t>
            </a:r>
            <a:endParaRPr lang="bn-IN" sz="2800" b="1" dirty="0" smtClean="0">
              <a:solidFill>
                <a:srgbClr val="FFFF00"/>
              </a:solidFill>
            </a:endParaRPr>
          </a:p>
          <a:p>
            <a:pPr marL="514350" indent="-514350"/>
            <a:endParaRPr lang="en-US" sz="2800" b="1" dirty="0" smtClean="0"/>
          </a:p>
          <a:p>
            <a:pPr marL="514350" indent="-514350"/>
            <a:r>
              <a:rPr lang="en-US" sz="2800" b="1" dirty="0" smtClean="0"/>
              <a:t>৪)</a:t>
            </a:r>
            <a:r>
              <a:rPr lang="en-US" sz="2800" b="1" dirty="0" err="1" smtClean="0"/>
              <a:t>লালসালুর</a:t>
            </a:r>
            <a:r>
              <a:rPr lang="en-US" sz="2800" b="1" dirty="0" smtClean="0"/>
              <a:t> ই</a:t>
            </a:r>
            <a:r>
              <a:rPr lang="bn-IN" sz="2800" b="1" dirty="0" smtClean="0"/>
              <a:t>ংরেজি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অনুবাদ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গ্রন্থের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নাম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কী</a:t>
            </a:r>
            <a:r>
              <a:rPr lang="en-US" sz="2800" b="1" dirty="0" smtClean="0"/>
              <a:t>?</a:t>
            </a:r>
            <a:endParaRPr lang="bn-IN" sz="2800" b="1" dirty="0" smtClean="0"/>
          </a:p>
          <a:p>
            <a:pPr marL="514350" indent="-514350"/>
            <a:endParaRPr lang="en-US" sz="2800" b="1" dirty="0" smtClean="0"/>
          </a:p>
          <a:p>
            <a:pPr marL="514350" indent="-514350"/>
            <a:r>
              <a:rPr lang="en-US" sz="2800" b="1" dirty="0" smtClean="0">
                <a:solidFill>
                  <a:srgbClr val="FFFF00"/>
                </a:solidFill>
              </a:rPr>
              <a:t>৫)</a:t>
            </a:r>
            <a:r>
              <a:rPr lang="en-US" sz="2800" b="1" dirty="0" err="1" smtClean="0">
                <a:solidFill>
                  <a:srgbClr val="FFFF00"/>
                </a:solidFill>
              </a:rPr>
              <a:t>লালসালু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কোন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শ্রেণির</a:t>
            </a:r>
            <a:r>
              <a:rPr lang="en-US" sz="2800" b="1" dirty="0" smtClean="0">
                <a:solidFill>
                  <a:srgbClr val="FFFF00"/>
                </a:solidFill>
              </a:rPr>
              <a:t>  </a:t>
            </a:r>
            <a:r>
              <a:rPr lang="en-US" sz="2800" b="1" dirty="0" err="1" smtClean="0">
                <a:solidFill>
                  <a:srgbClr val="FFFF00"/>
                </a:solidFill>
              </a:rPr>
              <a:t>উপন্যাস</a:t>
            </a:r>
            <a:r>
              <a:rPr lang="en-US" sz="2800" b="1" dirty="0" smtClean="0">
                <a:solidFill>
                  <a:srgbClr val="FFFF00"/>
                </a:solidFill>
              </a:rPr>
              <a:t>?</a:t>
            </a:r>
            <a:endParaRPr lang="bn-IN" sz="2800" b="1" dirty="0" smtClean="0">
              <a:solidFill>
                <a:srgbClr val="FFFF00"/>
              </a:solidFill>
            </a:endParaRPr>
          </a:p>
          <a:p>
            <a:pPr marL="514350" indent="-514350"/>
            <a:endParaRPr lang="bn-IN" sz="2800" b="1" dirty="0" smtClean="0"/>
          </a:p>
          <a:p>
            <a:pPr marL="514350" indent="-514350"/>
            <a:r>
              <a:rPr lang="en-US" sz="2800" b="1" dirty="0" smtClean="0"/>
              <a:t>৬)’</a:t>
            </a:r>
            <a:r>
              <a:rPr lang="en-US" sz="2800" b="1" dirty="0" err="1" smtClean="0"/>
              <a:t>লালসালু’প্রথম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কত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সালে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প্রকাশিত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হয়</a:t>
            </a:r>
            <a:r>
              <a:rPr lang="en-US" sz="2800" b="1" dirty="0" smtClean="0"/>
              <a:t>?</a:t>
            </a:r>
            <a:endParaRPr lang="bn-IN" sz="2800" b="1" dirty="0" smtClean="0"/>
          </a:p>
          <a:p>
            <a:pPr marL="514350" indent="-514350"/>
            <a:endParaRPr lang="en-US" sz="2800" b="1" dirty="0" smtClean="0"/>
          </a:p>
          <a:p>
            <a:pPr marL="514350" indent="-514350"/>
            <a:endParaRPr lang="en-US" sz="28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5199966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9989" y="363072"/>
            <a:ext cx="3401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বাড়ির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কাজ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4315" y="1581375"/>
            <a:ext cx="8136623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n-IN" sz="3600" dirty="0" smtClean="0">
                <a:solidFill>
                  <a:srgbClr val="002060"/>
                </a:solidFill>
              </a:rPr>
              <a:t>‘</a:t>
            </a:r>
            <a:r>
              <a:rPr lang="en-US" sz="3600" b="1" dirty="0" err="1" smtClean="0">
                <a:solidFill>
                  <a:srgbClr val="002060"/>
                </a:solidFill>
              </a:rPr>
              <a:t>বাংলা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উপন্যাস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এর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উদ্ভব</a:t>
            </a:r>
            <a:r>
              <a:rPr lang="en-US" sz="3600" b="1" dirty="0" smtClean="0">
                <a:solidFill>
                  <a:srgbClr val="002060"/>
                </a:solidFill>
              </a:rPr>
              <a:t> ও </a:t>
            </a:r>
            <a:r>
              <a:rPr lang="en-US" sz="3600" b="1" dirty="0" err="1" smtClean="0">
                <a:solidFill>
                  <a:srgbClr val="002060"/>
                </a:solidFill>
              </a:rPr>
              <a:t>বিকাশ</a:t>
            </a:r>
            <a:r>
              <a:rPr lang="bn-IN" sz="3600" b="1" dirty="0" smtClean="0">
                <a:solidFill>
                  <a:srgbClr val="002060"/>
                </a:solidFill>
              </a:rPr>
              <a:t>’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থেকে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প্রত্যেকে</a:t>
            </a:r>
            <a:r>
              <a:rPr lang="en-US" sz="3600" b="1" dirty="0" smtClean="0">
                <a:solidFill>
                  <a:srgbClr val="002060"/>
                </a:solidFill>
              </a:rPr>
              <a:t> ১৫টি </a:t>
            </a:r>
            <a:r>
              <a:rPr lang="en-US" sz="3600" b="1" dirty="0" err="1" smtClean="0">
                <a:solidFill>
                  <a:srgbClr val="002060"/>
                </a:solidFill>
              </a:rPr>
              <a:t>করে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জ্ঞানমূলক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প্রশ্ন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এবং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উত্তর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লিখবে</a:t>
            </a:r>
            <a:r>
              <a:rPr lang="en-US" sz="3600" b="1" dirty="0" smtClean="0">
                <a:solidFill>
                  <a:srgbClr val="002060"/>
                </a:solidFill>
              </a:rPr>
              <a:t>।</a:t>
            </a:r>
          </a:p>
        </p:txBody>
      </p:sp>
    </p:spTree>
    <p:extLst>
      <p:ext uri="{BB962C8B-B14F-4D97-AF65-F5344CB8AC3E}">
        <p14:creationId xmlns="" xmlns:p14="http://schemas.microsoft.com/office/powerpoint/2010/main" val="60570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2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2958" y="2622177"/>
            <a:ext cx="75981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>
                <a:solidFill>
                  <a:srgbClr val="7030A0"/>
                </a:solidFill>
              </a:rPr>
              <a:t>  </a:t>
            </a:r>
            <a:r>
              <a:rPr lang="en-US" sz="13800" dirty="0" err="1" smtClean="0">
                <a:solidFill>
                  <a:srgbClr val="7030A0"/>
                </a:solidFill>
              </a:rPr>
              <a:t>ধন্যবাদ</a:t>
            </a:r>
            <a:endParaRPr lang="en-US" sz="138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5371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8630" y="942258"/>
            <a:ext cx="632011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আজকের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পাঠ</a:t>
            </a:r>
            <a:endParaRPr lang="en-US" sz="6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6000" dirty="0" smtClean="0"/>
          </a:p>
          <a:p>
            <a:r>
              <a:rPr lang="en-US" sz="6000" dirty="0" err="1" smtClean="0"/>
              <a:t>লালসালু</a:t>
            </a:r>
            <a:r>
              <a:rPr lang="en-US" sz="6000" dirty="0" smtClean="0"/>
              <a:t> (</a:t>
            </a:r>
            <a:r>
              <a:rPr lang="en-US" sz="6000" dirty="0" err="1" smtClean="0"/>
              <a:t>উপন্যাস</a:t>
            </a:r>
            <a:r>
              <a:rPr lang="en-US" sz="6000" dirty="0" smtClean="0"/>
              <a:t>)</a:t>
            </a:r>
          </a:p>
          <a:p>
            <a:r>
              <a:rPr lang="en-US" sz="6000" dirty="0" err="1" smtClean="0">
                <a:latin typeface="SumeshwariMJ" pitchFamily="2" charset="0"/>
                <a:cs typeface="SumeshwariMJ" pitchFamily="2" charset="0"/>
              </a:rPr>
              <a:t>সৈয়দ</a:t>
            </a:r>
            <a:r>
              <a:rPr lang="en-US" sz="6000" dirty="0" smtClean="0">
                <a:latin typeface="SumeshwariMJ" pitchFamily="2" charset="0"/>
                <a:cs typeface="SumeshwariMJ" pitchFamily="2" charset="0"/>
              </a:rPr>
              <a:t> ও</a:t>
            </a:r>
            <a:r>
              <a:rPr lang="bn-IN" sz="6000" dirty="0" smtClean="0">
                <a:latin typeface="SumeshwariMJ" pitchFamily="2" charset="0"/>
                <a:cs typeface="SumeshwariMJ" pitchFamily="2" charset="0"/>
              </a:rPr>
              <a:t>য়ালী</a:t>
            </a:r>
            <a:r>
              <a:rPr lang="en-US" sz="6000" dirty="0" err="1" smtClean="0">
                <a:latin typeface="SumeshwariMJ" pitchFamily="2" charset="0"/>
                <a:cs typeface="SumeshwariMJ" pitchFamily="2" charset="0"/>
              </a:rPr>
              <a:t>উল্লাহ</a:t>
            </a:r>
            <a:r>
              <a:rPr lang="bn-IN" sz="6000" dirty="0" smtClean="0">
                <a:latin typeface="SumeshwariMJ" pitchFamily="2" charset="0"/>
                <a:cs typeface="SumeshwariMJ" pitchFamily="2" charset="0"/>
              </a:rPr>
              <a:t>্</a:t>
            </a:r>
            <a:endParaRPr lang="en-US" sz="6000" dirty="0" smtClean="0">
              <a:latin typeface="SumeshwariMJ" pitchFamily="2" charset="0"/>
              <a:cs typeface="SumeshwariMJ" pitchFamily="2" charset="0"/>
            </a:endParaRPr>
          </a:p>
          <a:p>
            <a:endParaRPr lang="en-US" sz="6000" dirty="0"/>
          </a:p>
        </p:txBody>
      </p:sp>
      <p:pic>
        <p:nvPicPr>
          <p:cNvPr id="3" name="Picture 2" descr="2016-12-17-12-53-21--10796637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9615" y="1665652"/>
            <a:ext cx="3026775" cy="4021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806610" y="410817"/>
            <a:ext cx="2014330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পাঠ-২/১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8794929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77" y="729452"/>
            <a:ext cx="11840308" cy="5139869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bn-IN" sz="6000" b="1" u="sng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শি</a:t>
            </a:r>
            <a:r>
              <a:rPr lang="en-US" sz="6000" b="1" u="sng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খনফল</a:t>
            </a:r>
            <a:endParaRPr lang="en-US" sz="6000" b="1" u="sng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4400" dirty="0" err="1" smtClean="0">
                <a:solidFill>
                  <a:srgbClr val="FFC000"/>
                </a:solidFill>
              </a:rPr>
              <a:t>ঔপন্যাসিক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r>
              <a:rPr lang="en-US" sz="4400" dirty="0" err="1" smtClean="0">
                <a:solidFill>
                  <a:srgbClr val="FFC000"/>
                </a:solidFill>
              </a:rPr>
              <a:t>পরিচিতি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r>
              <a:rPr lang="en-US" sz="4400" dirty="0" err="1" smtClean="0">
                <a:solidFill>
                  <a:srgbClr val="FFC000"/>
                </a:solidFill>
              </a:rPr>
              <a:t>বলতে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r>
              <a:rPr lang="en-US" sz="4400" dirty="0" err="1" smtClean="0">
                <a:solidFill>
                  <a:srgbClr val="FFC000"/>
                </a:solidFill>
              </a:rPr>
              <a:t>পারবে</a:t>
            </a:r>
            <a:r>
              <a:rPr lang="en-US" sz="4400" dirty="0" smtClean="0">
                <a:solidFill>
                  <a:srgbClr val="FFC000"/>
                </a:solidFill>
              </a:rPr>
              <a:t>।</a:t>
            </a:r>
          </a:p>
          <a:p>
            <a:endParaRPr lang="en-US" sz="44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4400" dirty="0" err="1">
                <a:solidFill>
                  <a:srgbClr val="FFFF00"/>
                </a:solidFill>
              </a:rPr>
              <a:t>উপন্যাস</a:t>
            </a:r>
            <a:r>
              <a:rPr lang="en-US" sz="4400" dirty="0">
                <a:solidFill>
                  <a:srgbClr val="FFFF00"/>
                </a:solidFill>
              </a:rPr>
              <a:t> </a:t>
            </a:r>
            <a:r>
              <a:rPr lang="en-US" sz="4400" dirty="0" err="1">
                <a:solidFill>
                  <a:srgbClr val="FFFF00"/>
                </a:solidFill>
              </a:rPr>
              <a:t>কী</a:t>
            </a:r>
            <a:r>
              <a:rPr lang="en-US" sz="4400" dirty="0">
                <a:solidFill>
                  <a:srgbClr val="FFFF00"/>
                </a:solidFill>
              </a:rPr>
              <a:t> </a:t>
            </a:r>
            <a:r>
              <a:rPr lang="en-US" sz="4400" dirty="0" err="1">
                <a:solidFill>
                  <a:srgbClr val="FFFF00"/>
                </a:solidFill>
              </a:rPr>
              <a:t>এবং</a:t>
            </a:r>
            <a:r>
              <a:rPr lang="en-US" sz="4400" dirty="0">
                <a:solidFill>
                  <a:srgbClr val="FFFF00"/>
                </a:solidFill>
              </a:rPr>
              <a:t> </a:t>
            </a:r>
            <a:r>
              <a:rPr lang="en-US" sz="4400" dirty="0" err="1">
                <a:solidFill>
                  <a:srgbClr val="FFFF00"/>
                </a:solidFill>
              </a:rPr>
              <a:t>শ্রেণিবিভাগ</a:t>
            </a:r>
            <a:r>
              <a:rPr lang="en-US" sz="4400" dirty="0">
                <a:solidFill>
                  <a:srgbClr val="FFFF00"/>
                </a:solidFill>
              </a:rPr>
              <a:t> </a:t>
            </a:r>
            <a:r>
              <a:rPr lang="en-US" sz="4400" dirty="0" err="1">
                <a:solidFill>
                  <a:srgbClr val="FFFF00"/>
                </a:solidFill>
              </a:rPr>
              <a:t>বলতে</a:t>
            </a:r>
            <a:r>
              <a:rPr lang="en-US" sz="4400" dirty="0">
                <a:solidFill>
                  <a:srgbClr val="FFFF00"/>
                </a:solidFill>
              </a:rPr>
              <a:t> </a:t>
            </a:r>
            <a:r>
              <a:rPr lang="en-US" sz="4400" dirty="0" err="1">
                <a:solidFill>
                  <a:srgbClr val="FFFF00"/>
                </a:solidFill>
              </a:rPr>
              <a:t>পারবে</a:t>
            </a:r>
            <a:r>
              <a:rPr lang="en-US" sz="4400" dirty="0" smtClean="0">
                <a:solidFill>
                  <a:srgbClr val="FFFF00"/>
                </a:solidFill>
              </a:rPr>
              <a:t>।</a:t>
            </a:r>
          </a:p>
          <a:p>
            <a:endParaRPr lang="en-US" sz="4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44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লালসালুর</a:t>
            </a:r>
            <a:r>
              <a:rPr 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প্রকাশতথ্য</a:t>
            </a:r>
            <a:r>
              <a:rPr 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বলতে</a:t>
            </a:r>
            <a:r>
              <a:rPr lang="en-US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পারবে</a:t>
            </a:r>
            <a:r>
              <a:rPr 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। 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48552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79170215"/>
              </p:ext>
            </p:extLst>
          </p:nvPr>
        </p:nvGraphicFramePr>
        <p:xfrm>
          <a:off x="0" y="30335"/>
          <a:ext cx="12192000" cy="7282536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3366247"/>
                <a:gridCol w="8825753"/>
              </a:tblGrid>
              <a:tr h="701185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dirty="0" err="1" smtClean="0">
                          <a:solidFill>
                            <a:srgbClr val="002060"/>
                          </a:solidFill>
                        </a:rPr>
                        <a:t>ঔপন্যাসিক</a:t>
                      </a:r>
                      <a:r>
                        <a:rPr lang="en-US" sz="44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2060"/>
                          </a:solidFill>
                        </a:rPr>
                        <a:t>পরিচিতি</a:t>
                      </a:r>
                      <a:endParaRPr lang="en-US" sz="4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707025">
                <a:tc>
                  <a:txBody>
                    <a:bodyPr/>
                    <a:lstStyle/>
                    <a:p>
                      <a:pPr algn="ctr"/>
                      <a:endParaRPr lang="bn-IN" sz="32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800" dirty="0" err="1" smtClean="0">
                          <a:solidFill>
                            <a:srgbClr val="002060"/>
                          </a:solidFill>
                        </a:rPr>
                        <a:t>নাম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bn-IN" sz="32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US" sz="3200" dirty="0" err="1" smtClean="0">
                          <a:solidFill>
                            <a:srgbClr val="002060"/>
                          </a:solidFill>
                        </a:rPr>
                        <a:t>সৈয়দ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SumeshwariMJ" pitchFamily="2" charset="0"/>
                          <a:cs typeface="SumeshwariMJ" pitchFamily="2" charset="0"/>
                        </a:rPr>
                        <a:t>ও</a:t>
                      </a:r>
                      <a:r>
                        <a:rPr lang="bn-IN" sz="3200" dirty="0" smtClean="0">
                          <a:solidFill>
                            <a:srgbClr val="002060"/>
                          </a:solidFill>
                          <a:latin typeface="SumeshwariMJ" pitchFamily="2" charset="0"/>
                          <a:cs typeface="SumeshwariMJ" pitchFamily="2" charset="0"/>
                        </a:rPr>
                        <a:t>য়ালী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SumeshwariMJ" pitchFamily="2" charset="0"/>
                          <a:cs typeface="SumeshwariMJ" pitchFamily="2" charset="0"/>
                        </a:rPr>
                        <a:t>উল্লাহ</a:t>
                      </a:r>
                      <a:r>
                        <a:rPr lang="bn-IN" sz="3200" dirty="0" smtClean="0">
                          <a:solidFill>
                            <a:srgbClr val="002060"/>
                          </a:solidFill>
                          <a:latin typeface="SumeshwariMJ" pitchFamily="2" charset="0"/>
                          <a:cs typeface="SumeshwariMJ" pitchFamily="2" charset="0"/>
                        </a:rPr>
                        <a:t>্</a:t>
                      </a:r>
                      <a:endParaRPr lang="en-U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45861">
                <a:tc rowSpan="3"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800" dirty="0" err="1" smtClean="0">
                          <a:solidFill>
                            <a:srgbClr val="002060"/>
                          </a:solidFill>
                        </a:rPr>
                        <a:t>জন্মপরিচয়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2060"/>
                          </a:solidFill>
                        </a:rPr>
                        <a:t>জন্ম</a:t>
                      </a:r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: ১৯২২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rgbClr val="002060"/>
                          </a:solidFill>
                        </a:rPr>
                        <a:t>খ্রিস্টাব্দে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১৫ই আ</a:t>
                      </a:r>
                      <a:r>
                        <a:rPr lang="bn-IN" sz="2800" baseline="0" dirty="0" smtClean="0">
                          <a:solidFill>
                            <a:srgbClr val="002060"/>
                          </a:solidFill>
                        </a:rPr>
                        <a:t>গস্ট। 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4285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2060"/>
                          </a:solidFill>
                        </a:rPr>
                        <a:t>জন্মস্থান</a:t>
                      </a:r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: </a:t>
                      </a:r>
                      <a:r>
                        <a:rPr lang="en-US" sz="2800" dirty="0" err="1" smtClean="0">
                          <a:solidFill>
                            <a:srgbClr val="002060"/>
                          </a:solidFill>
                        </a:rPr>
                        <a:t>চট্টগ্রাম</a:t>
                      </a:r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002060"/>
                          </a:solidFill>
                        </a:rPr>
                        <a:t>জেলার</a:t>
                      </a:r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002060"/>
                          </a:solidFill>
                        </a:rPr>
                        <a:t>ষোলশহরে</a:t>
                      </a:r>
                      <a:r>
                        <a:rPr lang="bn-IN" sz="2800" dirty="0" smtClean="0">
                          <a:solidFill>
                            <a:srgbClr val="002060"/>
                          </a:solidFill>
                        </a:rPr>
                        <a:t>।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501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2060"/>
                          </a:solidFill>
                        </a:rPr>
                        <a:t>পিতৃনিবাস</a:t>
                      </a:r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নোয়াখালী</a:t>
                      </a:r>
                      <a:r>
                        <a:rPr lang="bn-IN" sz="2800" baseline="0" dirty="0" smtClean="0">
                          <a:solidFill>
                            <a:srgbClr val="002060"/>
                          </a:solidFill>
                        </a:rPr>
                        <a:t>।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875211">
                <a:tc rowSpan="3">
                  <a:txBody>
                    <a:bodyPr/>
                    <a:lstStyle/>
                    <a:p>
                      <a:pPr algn="ctr"/>
                      <a:endParaRPr lang="en-US" sz="32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800" dirty="0" err="1" smtClean="0">
                          <a:solidFill>
                            <a:srgbClr val="002060"/>
                          </a:solidFill>
                        </a:rPr>
                        <a:t>শিক্ষাজীবন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১৯৪১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rgbClr val="002060"/>
                          </a:solidFill>
                        </a:rPr>
                        <a:t>খ্রিস্টাব্দে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ঢাকা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ইন্টারমিডিয়েট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কলেজ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থেকে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আই.এ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পাস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করেন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।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3031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2800" dirty="0" smtClean="0">
                          <a:solidFill>
                            <a:srgbClr val="002060"/>
                          </a:solidFill>
                        </a:rPr>
                        <a:t>১৯৪৩</a:t>
                      </a:r>
                      <a:r>
                        <a:rPr lang="en-US" sz="2800" b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rgbClr val="002060"/>
                          </a:solidFill>
                        </a:rPr>
                        <a:t>খ্রিস্টাব্দে</a:t>
                      </a:r>
                      <a:r>
                        <a:rPr lang="en-US" sz="2800" b="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bn-IN" sz="2800" baseline="0" dirty="0" smtClean="0">
                          <a:solidFill>
                            <a:srgbClr val="002060"/>
                          </a:solidFill>
                        </a:rPr>
                        <a:t>আনন্দমোহন কলেজ থেকে বি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. এ</a:t>
                      </a:r>
                      <a:r>
                        <a:rPr lang="bn-IN" sz="2800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পাস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</a:rPr>
                        <a:t>করেন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</a:rPr>
                        <a:t>। 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994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800" dirty="0" smtClean="0">
                          <a:solidFill>
                            <a:srgbClr val="002060"/>
                          </a:solidFill>
                        </a:rPr>
                        <a:t>কলকাতা</a:t>
                      </a:r>
                      <a:r>
                        <a:rPr lang="bn-IN" sz="2800" baseline="0" dirty="0" smtClean="0">
                          <a:solidFill>
                            <a:srgbClr val="002060"/>
                          </a:solidFill>
                        </a:rPr>
                        <a:t> বিশ্ববিদ্যালয়ে অর্থনীতি বিষয়ে এম. এ. ভর্তি হন।  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2016-12-17-12-50-25-33056057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122" y="842148"/>
            <a:ext cx="2050868" cy="16267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50354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01447562"/>
              </p:ext>
            </p:extLst>
          </p:nvPr>
        </p:nvGraphicFramePr>
        <p:xfrm>
          <a:off x="2" y="182880"/>
          <a:ext cx="12191999" cy="667512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3496235"/>
                <a:gridCol w="8695764"/>
              </a:tblGrid>
              <a:tr h="1108118">
                <a:tc rowSpan="5">
                  <a:txBody>
                    <a:bodyPr/>
                    <a:lstStyle/>
                    <a:p>
                      <a:endParaRPr lang="en-US" sz="320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n-US" sz="320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n-US" sz="32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32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3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</a:rPr>
                        <a:t>কর্ম</a:t>
                      </a:r>
                      <a:endParaRPr lang="en-U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3200" dirty="0" smtClean="0">
                          <a:solidFill>
                            <a:srgbClr val="002060"/>
                          </a:solidFill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</a:rPr>
                        <a:t>দি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SutonnyMJ" pitchFamily="2" charset="0"/>
                          <a:cs typeface="SutonnyMJ" pitchFamily="2" charset="0"/>
                        </a:rPr>
                        <a:t>স্টেট&amp;স&amp;ম্যান</a:t>
                      </a:r>
                      <a:r>
                        <a:rPr lang="bn-IN" sz="3200" dirty="0" smtClean="0">
                          <a:solidFill>
                            <a:srgbClr val="002060"/>
                          </a:solidFill>
                        </a:rPr>
                        <a:t>’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পত্রিকার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সাব</a:t>
                      </a:r>
                      <a:r>
                        <a:rPr lang="bn-IN" sz="3200" baseline="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এডিটর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হিসেবে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কর্মজীবন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শুরু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করেন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</a:rPr>
                        <a:t> ১৯৪৫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সালে</a:t>
                      </a:r>
                      <a:r>
                        <a:rPr lang="bn-IN" sz="3200" baseline="0" dirty="0" smtClean="0">
                          <a:solidFill>
                            <a:srgbClr val="002060"/>
                          </a:solidFill>
                        </a:rPr>
                        <a:t>।</a:t>
                      </a:r>
                      <a:endParaRPr lang="en-U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081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</a:rPr>
                        <a:t>১৯৪৭ এ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ঢাকা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বেতার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কেন্দ্রে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সহকারী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বার্তা</a:t>
                      </a:r>
                      <a:r>
                        <a:rPr lang="bn-IN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সম্পাদক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হিসেবে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যোগদান</a:t>
                      </a:r>
                      <a:r>
                        <a:rPr lang="bn-IN" sz="3200" b="1" baseline="0" dirty="0" smtClean="0">
                          <a:solidFill>
                            <a:srgbClr val="002060"/>
                          </a:solidFill>
                        </a:rPr>
                        <a:t> করেন। </a:t>
                      </a:r>
                      <a:endParaRPr lang="en-US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081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</a:rPr>
                        <a:t>১৯৫০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</a:rPr>
                        <a:t>খ্রিস্টাব্দে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করাচি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বেতার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কেন্দ্রের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বার্তা</a:t>
                      </a:r>
                      <a:r>
                        <a:rPr lang="bn-IN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সম্পাদক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নিযুক্ত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হন</a:t>
                      </a:r>
                      <a:r>
                        <a:rPr lang="bn-IN" sz="3200" b="1" baseline="0" dirty="0" smtClean="0">
                          <a:solidFill>
                            <a:srgbClr val="002060"/>
                          </a:solidFill>
                        </a:rPr>
                        <a:t>।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n-US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61468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</a:rPr>
                        <a:t>কূটনৈতিক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</a:rPr>
                        <a:t>দায়িত্বে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নয়াদিল্লি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ঢাকা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সিডনি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করাচি,জাকার্তা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বন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লন্ডন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এবং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প্যারি</a:t>
                      </a:r>
                      <a:r>
                        <a:rPr lang="bn-IN" sz="3200" b="1" baseline="0" dirty="0" smtClean="0">
                          <a:solidFill>
                            <a:srgbClr val="002060"/>
                          </a:solidFill>
                        </a:rPr>
                        <a:t>সে  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নিয়োজিত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ছিলেন</a:t>
                      </a:r>
                      <a:r>
                        <a:rPr lang="bn-IN" sz="3200" b="1" baseline="0" dirty="0" smtClean="0">
                          <a:solidFill>
                            <a:srgbClr val="002060"/>
                          </a:solidFill>
                        </a:rPr>
                        <a:t>।</a:t>
                      </a:r>
                      <a:endParaRPr lang="en-US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015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</a:rPr>
                        <a:t>সর্বশেষ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</a:rPr>
                        <a:t>কর্মস্থল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</a:rPr>
                        <a:t>: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</a:rPr>
                        <a:t>প্যারিস</a:t>
                      </a:r>
                      <a:r>
                        <a:rPr lang="bn-IN" sz="3200" b="1" dirty="0" smtClean="0">
                          <a:solidFill>
                            <a:srgbClr val="002060"/>
                          </a:solidFill>
                        </a:rPr>
                        <a:t>।</a:t>
                      </a:r>
                      <a:endParaRPr lang="en-US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3453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</a:rPr>
                        <a:t>মৃত্যু</a:t>
                      </a:r>
                      <a:endParaRPr lang="en-U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</a:rPr>
                        <a:t>১৯৭১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</a:rPr>
                        <a:t>সালের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</a:rPr>
                        <a:t> ১০ই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অক্টোবর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প্যারিসে</a:t>
                      </a:r>
                      <a:r>
                        <a:rPr lang="bn-IN" sz="3200" b="1" baseline="0" dirty="0" smtClean="0">
                          <a:solidFill>
                            <a:srgbClr val="002060"/>
                          </a:solidFill>
                        </a:rPr>
                        <a:t>।</a:t>
                      </a:r>
                      <a:endParaRPr lang="en-US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440295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03096494"/>
              </p:ext>
            </p:extLst>
          </p:nvPr>
        </p:nvGraphicFramePr>
        <p:xfrm>
          <a:off x="887271" y="1310640"/>
          <a:ext cx="10199076" cy="52425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{18603FDC-E32A-4AB5-989C-0864C3EAD2B8}</a:tableStyleId>
              </a:tblPr>
              <a:tblGrid>
                <a:gridCol w="2800589"/>
                <a:gridCol w="73984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</a:rPr>
                        <a:t>গ্রন্থের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ধরণ</a:t>
                      </a:r>
                      <a:endParaRPr lang="en-US" sz="3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solidFill>
                            <a:srgbClr val="002060"/>
                          </a:solidFill>
                        </a:rPr>
                        <a:t>গ্রন্থের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</a:rPr>
                        <a:t>নাম</a:t>
                      </a:r>
                      <a:endParaRPr lang="en-US" sz="32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উপন্যাস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n-IN" sz="3200" dirty="0" smtClean="0">
                          <a:solidFill>
                            <a:srgbClr val="FFFF00"/>
                          </a:solidFill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rgbClr val="FFFF00"/>
                          </a:solidFill>
                        </a:rPr>
                        <a:t>লালসালু</a:t>
                      </a:r>
                      <a:r>
                        <a:rPr lang="bn-IN" sz="3200" dirty="0" smtClean="0">
                          <a:solidFill>
                            <a:srgbClr val="FFFF00"/>
                          </a:solidFill>
                        </a:rPr>
                        <a:t>’</a:t>
                      </a:r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(১৯৪৮), </a:t>
                      </a:r>
                      <a:endParaRPr lang="bn-IN" sz="32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bn-IN" sz="3200" dirty="0" smtClean="0">
                          <a:solidFill>
                            <a:srgbClr val="FFFF00"/>
                          </a:solidFill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rgbClr val="FFFF00"/>
                          </a:solidFill>
                        </a:rPr>
                        <a:t>চাঁদের</a:t>
                      </a:r>
                      <a:r>
                        <a:rPr lang="bn-IN" sz="320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FFFF00"/>
                          </a:solidFill>
                        </a:rPr>
                        <a:t>অমাবস্যা</a:t>
                      </a:r>
                      <a:r>
                        <a:rPr lang="bn-IN" sz="3200" dirty="0" smtClean="0">
                          <a:solidFill>
                            <a:srgbClr val="FFFF00"/>
                          </a:solidFill>
                        </a:rPr>
                        <a:t>’</a:t>
                      </a:r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(১৯৬৪), </a:t>
                      </a:r>
                      <a:r>
                        <a:rPr lang="bn-IN" sz="3200" dirty="0" smtClean="0">
                          <a:solidFill>
                            <a:srgbClr val="FFFF00"/>
                          </a:solidFill>
                        </a:rPr>
                        <a:t>  </a:t>
                      </a:r>
                    </a:p>
                    <a:p>
                      <a:r>
                        <a:rPr lang="bn-IN" sz="3200" dirty="0" smtClean="0">
                          <a:solidFill>
                            <a:srgbClr val="FFFF00"/>
                          </a:solidFill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rgbClr val="FFFF00"/>
                          </a:solidFill>
                        </a:rPr>
                        <a:t>কাঁদো</a:t>
                      </a:r>
                      <a:r>
                        <a:rPr lang="bn-IN" sz="32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FF00"/>
                          </a:solidFill>
                        </a:rPr>
                        <a:t>নদী</a:t>
                      </a:r>
                      <a:r>
                        <a:rPr lang="bn-IN" sz="3200" baseline="0" dirty="0" smtClean="0">
                          <a:solidFill>
                            <a:srgbClr val="FFFF00"/>
                          </a:solidFill>
                        </a:rPr>
                        <a:t> কাদো’</a:t>
                      </a:r>
                      <a:r>
                        <a:rPr lang="en-US" sz="3200" baseline="0" dirty="0" smtClean="0">
                          <a:solidFill>
                            <a:srgbClr val="FFFF00"/>
                          </a:solidFill>
                        </a:rPr>
                        <a:t>(১৯৬৮)</a:t>
                      </a:r>
                    </a:p>
                    <a:p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গল্পগ্রন্থ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n-IN" sz="3200" dirty="0" smtClean="0">
                          <a:solidFill>
                            <a:srgbClr val="7030A0"/>
                          </a:solidFill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rgbClr val="FFFF00"/>
                          </a:solidFill>
                        </a:rPr>
                        <a:t>নয়নচারা</a:t>
                      </a:r>
                      <a:r>
                        <a:rPr lang="bn-IN" sz="3200" dirty="0" smtClean="0">
                          <a:solidFill>
                            <a:srgbClr val="FFFF00"/>
                          </a:solidFill>
                        </a:rPr>
                        <a:t>’</a:t>
                      </a:r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(১৯৪৬), </a:t>
                      </a:r>
                      <a:endParaRPr lang="bn-IN" sz="32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bn-IN" sz="3200" dirty="0" smtClean="0">
                          <a:solidFill>
                            <a:srgbClr val="7030A0"/>
                          </a:solidFill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rgbClr val="FFFF00"/>
                          </a:solidFill>
                        </a:rPr>
                        <a:t>দুইতীর</a:t>
                      </a:r>
                      <a:r>
                        <a:rPr lang="en-US" sz="3200" baseline="0" dirty="0" smtClean="0">
                          <a:solidFill>
                            <a:srgbClr val="FFFF00"/>
                          </a:solidFill>
                        </a:rPr>
                        <a:t> ও </a:t>
                      </a:r>
                      <a:r>
                        <a:rPr lang="en-US" sz="3200" baseline="0" dirty="0" err="1" smtClean="0">
                          <a:solidFill>
                            <a:srgbClr val="FFFF00"/>
                          </a:solidFill>
                        </a:rPr>
                        <a:t>অন্যান্য</a:t>
                      </a:r>
                      <a:r>
                        <a:rPr lang="en-US" sz="32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FF00"/>
                          </a:solidFill>
                        </a:rPr>
                        <a:t>গল্প</a:t>
                      </a:r>
                      <a:r>
                        <a:rPr lang="bn-IN" sz="3200" baseline="0" dirty="0" smtClean="0">
                          <a:solidFill>
                            <a:srgbClr val="FFFF00"/>
                          </a:solidFill>
                        </a:rPr>
                        <a:t>’</a:t>
                      </a:r>
                      <a:r>
                        <a:rPr lang="en-US" sz="3200" baseline="0" dirty="0" smtClean="0">
                          <a:solidFill>
                            <a:srgbClr val="FFFF00"/>
                          </a:solidFill>
                        </a:rPr>
                        <a:t>(১৯৬৫)</a:t>
                      </a:r>
                    </a:p>
                    <a:p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নাটক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n-IN" sz="3200" dirty="0" smtClean="0">
                          <a:solidFill>
                            <a:srgbClr val="FF0000"/>
                          </a:solidFill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rgbClr val="FFFF00"/>
                          </a:solidFill>
                        </a:rPr>
                        <a:t>বহিপীর</a:t>
                      </a:r>
                      <a:r>
                        <a:rPr lang="bn-IN" sz="3200" dirty="0" smtClean="0">
                          <a:solidFill>
                            <a:srgbClr val="FFFF00"/>
                          </a:solidFill>
                        </a:rPr>
                        <a:t>’</a:t>
                      </a:r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,</a:t>
                      </a:r>
                      <a:r>
                        <a:rPr lang="bn-IN" sz="3200" baseline="0" dirty="0" smtClean="0">
                          <a:solidFill>
                            <a:srgbClr val="FFFF00"/>
                          </a:solidFill>
                        </a:rPr>
                        <a:t> ‘</a:t>
                      </a:r>
                      <a:r>
                        <a:rPr lang="en-US" sz="3200" baseline="0" dirty="0" err="1" smtClean="0">
                          <a:solidFill>
                            <a:srgbClr val="FFFF00"/>
                          </a:solidFill>
                        </a:rPr>
                        <a:t>তরঙ্গভঙ্গ</a:t>
                      </a:r>
                      <a:r>
                        <a:rPr lang="bn-IN" sz="3200" baseline="0" dirty="0" smtClean="0">
                          <a:solidFill>
                            <a:srgbClr val="FFFF00"/>
                          </a:solidFill>
                        </a:rPr>
                        <a:t>’</a:t>
                      </a:r>
                      <a:r>
                        <a:rPr lang="en-US" sz="3200" baseline="0" dirty="0" smtClean="0">
                          <a:solidFill>
                            <a:srgbClr val="FFFF00"/>
                          </a:solidFill>
                        </a:rPr>
                        <a:t>, </a:t>
                      </a:r>
                      <a:r>
                        <a:rPr lang="bn-IN" sz="3200" baseline="0" dirty="0" smtClean="0">
                          <a:solidFill>
                            <a:srgbClr val="FFFF00"/>
                          </a:solidFill>
                        </a:rPr>
                        <a:t>‘</a:t>
                      </a:r>
                      <a:r>
                        <a:rPr lang="en-US" sz="3200" baseline="0" dirty="0" err="1" smtClean="0">
                          <a:solidFill>
                            <a:srgbClr val="FFFF00"/>
                          </a:solidFill>
                        </a:rPr>
                        <a:t>উজানে</a:t>
                      </a:r>
                      <a:r>
                        <a:rPr lang="en-US" sz="32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FF00"/>
                          </a:solidFill>
                        </a:rPr>
                        <a:t>মৃত্যু</a:t>
                      </a:r>
                      <a:r>
                        <a:rPr lang="bn-IN" sz="3200" baseline="0" dirty="0" smtClean="0">
                          <a:solidFill>
                            <a:srgbClr val="FFFF00"/>
                          </a:solidFill>
                        </a:rPr>
                        <a:t>’</a:t>
                      </a:r>
                      <a:r>
                        <a:rPr lang="en-US" sz="3200" baseline="0" dirty="0" smtClean="0">
                          <a:solidFill>
                            <a:srgbClr val="FFFF00"/>
                          </a:solidFill>
                        </a:rPr>
                        <a:t>, </a:t>
                      </a:r>
                      <a:r>
                        <a:rPr lang="bn-IN" sz="3200" baseline="0" dirty="0" smtClean="0">
                          <a:solidFill>
                            <a:srgbClr val="FFFF00"/>
                          </a:solidFill>
                        </a:rPr>
                        <a:t>‘</a:t>
                      </a:r>
                      <a:r>
                        <a:rPr lang="en-US" sz="3200" baseline="0" dirty="0" err="1" smtClean="0">
                          <a:solidFill>
                            <a:srgbClr val="FFFF00"/>
                          </a:solidFill>
                        </a:rPr>
                        <a:t>সুড়ঙ্গ</a:t>
                      </a:r>
                      <a:endParaRPr 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113991" y="444865"/>
            <a:ext cx="3454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u="sng" dirty="0" err="1" smtClean="0">
                <a:solidFill>
                  <a:schemeClr val="accent2">
                    <a:lumMod val="75000"/>
                  </a:schemeClr>
                </a:solidFill>
              </a:rPr>
              <a:t>গ্রন্থ</a:t>
            </a:r>
            <a:r>
              <a:rPr lang="en-US" sz="44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u="sng" dirty="0" err="1" smtClean="0">
                <a:solidFill>
                  <a:schemeClr val="accent2">
                    <a:lumMod val="75000"/>
                  </a:schemeClr>
                </a:solidFill>
              </a:rPr>
              <a:t>পরিচিতি</a:t>
            </a:r>
            <a:endParaRPr lang="en-US" sz="44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57381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6-12-17-12-53-21--10796637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81" y="1449977"/>
            <a:ext cx="2704011" cy="4258492"/>
          </a:xfrm>
          <a:prstGeom prst="rect">
            <a:avLst/>
          </a:prstGeom>
        </p:spPr>
      </p:pic>
      <p:pic>
        <p:nvPicPr>
          <p:cNvPr id="4" name="Picture 3" descr="images-4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9232" y="1432560"/>
            <a:ext cx="2743200" cy="4262846"/>
          </a:xfrm>
          <a:prstGeom prst="rect">
            <a:avLst/>
          </a:prstGeom>
        </p:spPr>
      </p:pic>
      <p:pic>
        <p:nvPicPr>
          <p:cNvPr id="5" name="Picture 4" descr="images-5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7913" y="1449976"/>
            <a:ext cx="2704011" cy="427155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99766" y="430887"/>
            <a:ext cx="6361612" cy="535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/>
              <a:t>উপন্যাস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38326" y="229102"/>
            <a:ext cx="8433583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/>
              <a:t>উপন্যাস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কী</a:t>
            </a:r>
            <a:r>
              <a:rPr lang="en-US" sz="3600" b="1" u="sng" dirty="0" smtClean="0"/>
              <a:t>:</a:t>
            </a:r>
          </a:p>
          <a:p>
            <a:r>
              <a:rPr lang="en-US" sz="3600" dirty="0" err="1" smtClean="0">
                <a:solidFill>
                  <a:srgbClr val="002060"/>
                </a:solidFill>
              </a:rPr>
              <a:t>উপন্যাস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এর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ইংরেজী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প্রতিশব্দ</a:t>
            </a:r>
            <a:r>
              <a:rPr lang="bn-IN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Novel</a:t>
            </a:r>
            <a:r>
              <a:rPr lang="bn-IN" sz="3600" dirty="0" smtClean="0">
                <a:solidFill>
                  <a:srgbClr val="002060"/>
                </a:solidFill>
              </a:rPr>
              <a:t>।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bn-IN" sz="3600" dirty="0" smtClean="0">
                <a:solidFill>
                  <a:srgbClr val="002060"/>
                </a:solidFill>
              </a:rPr>
              <a:t>আভিধানিক অর্থে </a:t>
            </a:r>
            <a:r>
              <a:rPr lang="en-US" sz="3600" dirty="0" err="1" smtClean="0">
                <a:solidFill>
                  <a:srgbClr val="002060"/>
                </a:solidFill>
              </a:rPr>
              <a:t>উপন্যাস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হচ্ছে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গদ্যে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লিখিত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এমন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এক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বিবরণ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বা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কাহিনী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যার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ভেতর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দিয়ে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মানব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মানবীর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জীবন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যাপনের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বাস্তবতা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প্রতিফলিত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হয়ে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থাকে</a:t>
            </a:r>
            <a:r>
              <a:rPr lang="en-US" sz="3600" dirty="0" smtClean="0">
                <a:solidFill>
                  <a:srgbClr val="002060"/>
                </a:solidFill>
              </a:rPr>
              <a:t>।</a:t>
            </a:r>
            <a:r>
              <a:rPr lang="bn-IN" sz="36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bn-IN" sz="3600" b="1" u="sng" dirty="0" smtClean="0"/>
              <a:t>সার্থক উপন্যাসের বিভিন্ন উপাদান</a:t>
            </a:r>
            <a:r>
              <a:rPr lang="en-US" sz="3600" b="1" u="sng" dirty="0" smtClean="0"/>
              <a:t>:</a:t>
            </a:r>
            <a:endParaRPr lang="bn-IN" sz="3600" b="1" u="sng" dirty="0" smtClean="0"/>
          </a:p>
          <a:p>
            <a:pPr marL="742950" indent="-742950"/>
            <a:r>
              <a:rPr lang="bn-IN" sz="2800" b="1" dirty="0" smtClean="0">
                <a:solidFill>
                  <a:srgbClr val="002060"/>
                </a:solidFill>
              </a:rPr>
              <a:t>১) প্লট বা আখ্যান;</a:t>
            </a:r>
          </a:p>
          <a:p>
            <a:pPr marL="742950" indent="-742950"/>
            <a:r>
              <a:rPr lang="bn-IN" sz="2800" b="1" dirty="0" smtClean="0">
                <a:solidFill>
                  <a:srgbClr val="002060"/>
                </a:solidFill>
              </a:rPr>
              <a:t>২) চরিত্র;</a:t>
            </a:r>
          </a:p>
          <a:p>
            <a:pPr marL="742950" indent="-742950"/>
            <a:r>
              <a:rPr lang="bn-IN" sz="2800" b="1" dirty="0" smtClean="0">
                <a:solidFill>
                  <a:srgbClr val="002060"/>
                </a:solidFill>
              </a:rPr>
              <a:t>৩) সংলাপ;</a:t>
            </a:r>
          </a:p>
          <a:p>
            <a:pPr marL="742950" indent="-742950"/>
            <a:r>
              <a:rPr lang="bn-IN" sz="2800" b="1" dirty="0" smtClean="0">
                <a:solidFill>
                  <a:srgbClr val="002060"/>
                </a:solidFill>
              </a:rPr>
              <a:t>৪) পরিবেশ বর্ণনা;</a:t>
            </a:r>
          </a:p>
          <a:p>
            <a:pPr marL="742950" indent="-742950"/>
            <a:r>
              <a:rPr lang="bn-IN" sz="2800" b="1" dirty="0" smtClean="0">
                <a:solidFill>
                  <a:srgbClr val="002060"/>
                </a:solidFill>
              </a:rPr>
              <a:t>৫) </a:t>
            </a:r>
            <a:r>
              <a:rPr lang="bn-IN" sz="2800" b="1" dirty="0" smtClean="0">
                <a:solidFill>
                  <a:srgbClr val="002060"/>
                </a:solidFill>
                <a:latin typeface="SutonnyMJ" pitchFamily="2" charset="0"/>
              </a:rPr>
              <a:t>লিখন</a:t>
            </a:r>
            <a:r>
              <a:rPr lang="en-US" sz="2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‰k</a:t>
            </a:r>
            <a:r>
              <a:rPr lang="bn-IN" sz="2800" b="1" dirty="0" smtClean="0">
                <a:solidFill>
                  <a:srgbClr val="002060"/>
                </a:solidFill>
                <a:latin typeface="SutonnyMJ" pitchFamily="2" charset="0"/>
              </a:rPr>
              <a:t>লী</a:t>
            </a:r>
            <a:r>
              <a:rPr lang="bn-IN" sz="2800" b="1" dirty="0" smtClean="0">
                <a:solidFill>
                  <a:srgbClr val="002060"/>
                </a:solidFill>
              </a:rPr>
              <a:t> বা স্টাইল;</a:t>
            </a:r>
          </a:p>
          <a:p>
            <a:pPr marL="742950" indent="-742950"/>
            <a:r>
              <a:rPr lang="bn-IN" sz="2800" b="1" dirty="0" smtClean="0">
                <a:solidFill>
                  <a:srgbClr val="002060"/>
                </a:solidFill>
              </a:rPr>
              <a:t>৬) লেখকের সামগ্রিক জীবন-দর্শন;</a:t>
            </a:r>
          </a:p>
          <a:p>
            <a:pPr marL="742950" indent="-742950"/>
            <a:r>
              <a:rPr lang="bn-IN" sz="3600" b="1" dirty="0" smtClean="0">
                <a:solidFill>
                  <a:srgbClr val="002060"/>
                </a:solidFill>
              </a:rPr>
              <a:t> </a:t>
            </a:r>
          </a:p>
          <a:p>
            <a:endParaRPr lang="bn-IN" sz="3600" b="1" dirty="0" smtClean="0">
              <a:solidFill>
                <a:srgbClr val="FFFF00"/>
              </a:solidFill>
            </a:endParaRPr>
          </a:p>
          <a:p>
            <a:endParaRPr lang="bn-IN" sz="36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19763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67095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endParaRPr lang="en-US" sz="3200" b="1" u="sng" dirty="0" smtClean="0">
              <a:solidFill>
                <a:srgbClr val="7030A0"/>
              </a:solidFill>
            </a:endParaRPr>
          </a:p>
          <a:p>
            <a:pPr algn="ctr"/>
            <a:r>
              <a:rPr lang="en-US" sz="3200" b="1" u="sng" dirty="0" err="1" smtClean="0">
                <a:solidFill>
                  <a:srgbClr val="7030A0"/>
                </a:solidFill>
              </a:rPr>
              <a:t>উপন্যাসের</a:t>
            </a:r>
            <a:r>
              <a:rPr lang="en-US" sz="3200" b="1" u="sng" dirty="0" smtClean="0">
                <a:solidFill>
                  <a:srgbClr val="7030A0"/>
                </a:solidFill>
              </a:rPr>
              <a:t> </a:t>
            </a:r>
            <a:r>
              <a:rPr lang="en-US" sz="3200" b="1" u="sng" dirty="0" err="1" smtClean="0">
                <a:solidFill>
                  <a:srgbClr val="7030A0"/>
                </a:solidFill>
              </a:rPr>
              <a:t>শ্রেণিবিভাগ</a:t>
            </a:r>
            <a:r>
              <a:rPr lang="en-US" sz="3200" b="1" u="sng" dirty="0" smtClean="0">
                <a:solidFill>
                  <a:srgbClr val="7030A0"/>
                </a:solidFill>
              </a:rPr>
              <a:t>:</a:t>
            </a:r>
          </a:p>
          <a:p>
            <a:endParaRPr lang="bn-IN" sz="2400" dirty="0" smtClean="0"/>
          </a:p>
          <a:p>
            <a:r>
              <a:rPr lang="en-US" sz="2400" dirty="0" err="1" smtClean="0"/>
              <a:t>বিষয়</a:t>
            </a:r>
            <a:r>
              <a:rPr lang="en-US" sz="2400" dirty="0" smtClean="0"/>
              <a:t>, </a:t>
            </a:r>
            <a:r>
              <a:rPr lang="en-US" sz="2400" dirty="0" err="1" smtClean="0"/>
              <a:t>চরিত্র,প্রব</a:t>
            </a:r>
            <a:r>
              <a:rPr lang="bn-IN" sz="2400" dirty="0" smtClean="0"/>
              <a:t>ণ</a:t>
            </a:r>
            <a:r>
              <a:rPr lang="en-US" sz="2400" dirty="0" err="1" smtClean="0"/>
              <a:t>তা</a:t>
            </a:r>
            <a:r>
              <a:rPr lang="en-US" sz="2400" dirty="0" smtClean="0"/>
              <a:t> </a:t>
            </a:r>
            <a:r>
              <a:rPr lang="en-US" sz="2400" dirty="0" err="1" smtClean="0"/>
              <a:t>এবং</a:t>
            </a:r>
            <a:r>
              <a:rPr lang="en-US" sz="2400" dirty="0" smtClean="0"/>
              <a:t> </a:t>
            </a:r>
            <a:r>
              <a:rPr lang="en-US" sz="2400" dirty="0" err="1" smtClean="0"/>
              <a:t>গঠনগত</a:t>
            </a:r>
            <a:r>
              <a:rPr lang="en-US" sz="2400" dirty="0" smtClean="0"/>
              <a:t> </a:t>
            </a:r>
            <a:r>
              <a:rPr lang="en-US" sz="2400" dirty="0" err="1" smtClean="0"/>
              <a:t>সৌকর্যভিত্তিতে</a:t>
            </a:r>
            <a:r>
              <a:rPr lang="en-US" sz="2400" dirty="0" smtClean="0"/>
              <a:t> </a:t>
            </a:r>
            <a:r>
              <a:rPr lang="en-US" sz="2400" dirty="0" err="1" smtClean="0"/>
              <a:t>উপন্যাসকে</a:t>
            </a:r>
            <a:r>
              <a:rPr lang="en-US" sz="2400" dirty="0" smtClean="0"/>
              <a:t> </a:t>
            </a:r>
            <a:r>
              <a:rPr lang="en-US" sz="2400" dirty="0" err="1" smtClean="0"/>
              <a:t>নানা</a:t>
            </a:r>
            <a:r>
              <a:rPr lang="en-US" sz="2400" dirty="0" smtClean="0"/>
              <a:t> </a:t>
            </a:r>
            <a:r>
              <a:rPr lang="en-US" sz="2400" dirty="0" err="1" smtClean="0"/>
              <a:t>শ্রেণিতে</a:t>
            </a:r>
            <a:r>
              <a:rPr lang="en-US" sz="2400" dirty="0" smtClean="0"/>
              <a:t> </a:t>
            </a:r>
            <a:r>
              <a:rPr lang="en-US" sz="2400" dirty="0" err="1" smtClean="0"/>
              <a:t>ভাগ</a:t>
            </a:r>
            <a:r>
              <a:rPr lang="en-US" sz="2400" dirty="0" smtClean="0"/>
              <a:t> </a:t>
            </a:r>
            <a:r>
              <a:rPr lang="en-US" sz="2400" dirty="0" err="1" smtClean="0"/>
              <a:t>করা</a:t>
            </a:r>
            <a:r>
              <a:rPr lang="en-US" sz="2400" dirty="0" smtClean="0"/>
              <a:t> </a:t>
            </a:r>
            <a:r>
              <a:rPr lang="en-US" sz="2400" dirty="0" err="1" smtClean="0"/>
              <a:t>যেতে</a:t>
            </a:r>
            <a:r>
              <a:rPr lang="en-US" sz="2400" dirty="0" smtClean="0"/>
              <a:t> </a:t>
            </a:r>
            <a:r>
              <a:rPr lang="en-US" sz="2400" dirty="0" err="1" smtClean="0"/>
              <a:t>পারে</a:t>
            </a:r>
            <a:r>
              <a:rPr lang="en-US" sz="2400" dirty="0" smtClean="0"/>
              <a:t>।</a:t>
            </a:r>
            <a:r>
              <a:rPr lang="bn-IN" sz="2400" dirty="0" smtClean="0"/>
              <a:t> </a:t>
            </a:r>
            <a:r>
              <a:rPr lang="en-US" sz="2400" dirty="0" err="1" smtClean="0"/>
              <a:t>যেমন</a:t>
            </a:r>
            <a:r>
              <a:rPr lang="en-US" sz="2400" dirty="0" smtClean="0"/>
              <a:t>:</a:t>
            </a:r>
          </a:p>
          <a:p>
            <a:endParaRPr lang="bn-IN" sz="2400" dirty="0" smtClean="0"/>
          </a:p>
          <a:p>
            <a:r>
              <a:rPr lang="en-US" sz="2800" dirty="0" smtClean="0">
                <a:solidFill>
                  <a:srgbClr val="002060"/>
                </a:solidFill>
              </a:rPr>
              <a:t>১.সামাজিক </a:t>
            </a:r>
            <a:r>
              <a:rPr lang="en-US" sz="2800" dirty="0" err="1" smtClean="0">
                <a:solidFill>
                  <a:srgbClr val="002060"/>
                </a:solidFill>
              </a:rPr>
              <a:t>উপন্যাস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২.ঐতিহাসিক </a:t>
            </a:r>
            <a:r>
              <a:rPr lang="en-US" sz="2800" dirty="0" err="1">
                <a:solidFill>
                  <a:srgbClr val="002060"/>
                </a:solidFill>
              </a:rPr>
              <a:t>উপন্যাস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৩.মনস্তাত্তিক </a:t>
            </a:r>
            <a:r>
              <a:rPr lang="en-US" sz="2800" dirty="0" err="1">
                <a:solidFill>
                  <a:srgbClr val="002060"/>
                </a:solidFill>
              </a:rPr>
              <a:t>উপন্যাস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৪.রাজনৈতিক </a:t>
            </a:r>
            <a:r>
              <a:rPr lang="en-US" sz="2800" dirty="0" err="1">
                <a:solidFill>
                  <a:srgbClr val="002060"/>
                </a:solidFill>
              </a:rPr>
              <a:t>উপন্যাস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৫.আঞ্চলিক </a:t>
            </a:r>
            <a:r>
              <a:rPr lang="en-US" sz="2800" dirty="0" err="1">
                <a:solidFill>
                  <a:srgbClr val="002060"/>
                </a:solidFill>
              </a:rPr>
              <a:t>উপন্যাস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৬.রসোপন্যাস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৭.চেতনা </a:t>
            </a:r>
            <a:r>
              <a:rPr lang="en-US" sz="2800" dirty="0" err="1" smtClean="0">
                <a:solidFill>
                  <a:srgbClr val="002060"/>
                </a:solidFill>
              </a:rPr>
              <a:t>প্রবাহ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রীতির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উপন্যাস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৮.আত্নজৈবনিক </a:t>
            </a:r>
            <a:r>
              <a:rPr lang="en-US" sz="2800" dirty="0" err="1">
                <a:solidFill>
                  <a:srgbClr val="002060"/>
                </a:solidFill>
              </a:rPr>
              <a:t>উপন্যাস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৯.রূপক </a:t>
            </a:r>
            <a:r>
              <a:rPr lang="en-US" sz="2800" dirty="0" err="1" smtClean="0">
                <a:solidFill>
                  <a:srgbClr val="002060"/>
                </a:solidFill>
              </a:rPr>
              <a:t>উপন্যাস</a:t>
            </a:r>
            <a:endParaRPr lang="en-US" sz="2800" dirty="0" smtClean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3060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412</Words>
  <Application>Microsoft Office PowerPoint</Application>
  <PresentationFormat>Custom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‘লালসালু’ একটি সামাজিক উপন্যাস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Lotus computer</cp:lastModifiedBy>
  <cp:revision>61</cp:revision>
  <dcterms:created xsi:type="dcterms:W3CDTF">2016-12-17T16:08:15Z</dcterms:created>
  <dcterms:modified xsi:type="dcterms:W3CDTF">2016-12-24T06:43:14Z</dcterms:modified>
</cp:coreProperties>
</file>